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7" r:id="rId2"/>
    <p:sldId id="283" r:id="rId3"/>
    <p:sldId id="288" r:id="rId4"/>
    <p:sldId id="304" r:id="rId5"/>
    <p:sldId id="302" r:id="rId6"/>
    <p:sldId id="284" r:id="rId7"/>
    <p:sldId id="263" r:id="rId8"/>
    <p:sldId id="264" r:id="rId9"/>
    <p:sldId id="270" r:id="rId10"/>
    <p:sldId id="305" r:id="rId11"/>
    <p:sldId id="290" r:id="rId12"/>
    <p:sldId id="292" r:id="rId13"/>
    <p:sldId id="291" r:id="rId14"/>
    <p:sldId id="307" r:id="rId15"/>
    <p:sldId id="279" r:id="rId16"/>
    <p:sldId id="308" r:id="rId17"/>
    <p:sldId id="293" r:id="rId18"/>
    <p:sldId id="294" r:id="rId19"/>
    <p:sldId id="309" r:id="rId20"/>
    <p:sldId id="312" r:id="rId21"/>
  </p:sldIdLst>
  <p:sldSz cx="12344400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Commerce" pitchFamily="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FC4FC"/>
    <a:srgbClr val="F8F8F8"/>
    <a:srgbClr val="CDF3DF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2150" autoAdjust="0"/>
  </p:normalViewPr>
  <p:slideViewPr>
    <p:cSldViewPr>
      <p:cViewPr varScale="1">
        <p:scale>
          <a:sx n="72" d="100"/>
          <a:sy n="72" d="100"/>
        </p:scale>
        <p:origin x="-378" y="-90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CA8C53-99C9-4478-8F56-FDD95D5AC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5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9278AA-70CD-4E7E-9E7E-B7F23714080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308F1-1B7F-43E9-A2D6-866D11831F4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3BEC-C444-4ACF-9D88-74D9BCDD4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8A16-1399-498B-8A33-8924202C7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3B95-AFB9-44D9-9B01-6B1DD809E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7220" y="1600201"/>
            <a:ext cx="1110996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4231-505F-4862-8579-449A3797A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B087-86E0-48EB-9015-5F201EBBE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9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9" y="4589464"/>
            <a:ext cx="1064704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E7F7-6C63-425A-91AA-BE21B95E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873F-D976-4874-80AA-8B6143647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821" y="365126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822" y="1681163"/>
            <a:ext cx="52227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822" y="2505075"/>
            <a:ext cx="522279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85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851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D188-5291-4113-B956-3ACEFB544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3200-8EB5-439A-BA71-93D5751E4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BA3C9-5F11-4C80-889F-A40923980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822" y="457200"/>
            <a:ext cx="398192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514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822" y="2057400"/>
            <a:ext cx="398192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8FF6-B18A-4DE8-A1B2-E8514F3B3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822" y="457200"/>
            <a:ext cx="398192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8514" y="987426"/>
            <a:ext cx="62493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822" y="2057400"/>
            <a:ext cx="398192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C473-632E-4ACD-A3D9-50EB406EA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17F9EFD7-436A-43A6-8B18-1C1B2141C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11480" y="990600"/>
            <a:ext cx="116243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6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Lương viết thư cho bạn Hồng để làm gì</a:t>
            </a:r>
            <a:r>
              <a:rPr lang="vi-VN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514350" y="2895600"/>
            <a:ext cx="11007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Times New Roman" pitchFamily="18" charset="0"/>
                <a:cs typeface="Times New Roman" pitchFamily="18" charset="0"/>
              </a:rPr>
              <a:t>- Lương viết thư để chia buồn với Hồng.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"/>
          <p:cNvSpPr txBox="1">
            <a:spLocks noChangeArrowheads="1"/>
          </p:cNvSpPr>
          <p:nvPr/>
        </p:nvSpPr>
        <p:spPr bwMode="auto">
          <a:xfrm>
            <a:off x="514350" y="1066800"/>
            <a:ext cx="113157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những câu cho thấy bạn Lương rất thông cảm với bạn Hồng?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Hình Chữ nhật 1"/>
          <p:cNvSpPr>
            <a:spLocks noChangeArrowheads="1"/>
          </p:cNvSpPr>
          <p:nvPr/>
        </p:nvSpPr>
        <p:spPr bwMode="auto">
          <a:xfrm>
            <a:off x="514350" y="228600"/>
            <a:ext cx="105956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Những chi tiết trên cho biết Lương là người như thế nào?</a:t>
            </a:r>
          </a:p>
        </p:txBody>
      </p:sp>
      <p:sp>
        <p:nvSpPr>
          <p:cNvPr id="3" name="Hình Chữ nhật 2"/>
          <p:cNvSpPr>
            <a:spLocks noChangeArrowheads="1"/>
          </p:cNvSpPr>
          <p:nvPr/>
        </p:nvSpPr>
        <p:spPr bwMode="auto">
          <a:xfrm>
            <a:off x="762000" y="2286000"/>
            <a:ext cx="11109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- Lương là người rất quan tâm và mong muốn chia sẻ trước nỗi đau của người khác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Hình Chữ nhật 3"/>
          <p:cNvSpPr>
            <a:spLocks noChangeArrowheads="1"/>
          </p:cNvSpPr>
          <p:nvPr/>
        </p:nvSpPr>
        <p:spPr bwMode="auto">
          <a:xfrm>
            <a:off x="514350" y="762000"/>
            <a:ext cx="10698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Tìm những câu cho thấy bạn Lương biết cách an ủi bạn Hồng?</a:t>
            </a:r>
          </a:p>
        </p:txBody>
      </p:sp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514350" y="3200400"/>
            <a:ext cx="114185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u="sng">
                <a:latin typeface="Times New Roman" pitchFamily="18" charset="0"/>
                <a:cs typeface="Times New Roman" pitchFamily="18" charset="0"/>
              </a:rPr>
              <a:t>Khơi dậy niềm tự hào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5400" b="1" i="1">
                <a:latin typeface="Times New Roman" pitchFamily="18" charset="0"/>
                <a:cs typeface="Times New Roman" pitchFamily="18" charset="0"/>
              </a:rPr>
              <a:t>Chắc là Hồng cũng tự hào... nước lũ.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411480" y="457200"/>
            <a:ext cx="112128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u="sng">
                <a:latin typeface="Times New Roman" pitchFamily="18" charset="0"/>
                <a:cs typeface="Times New Roman" pitchFamily="18" charset="0"/>
              </a:rPr>
              <a:t>Khuyến khích nêu gương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>
                <a:latin typeface="Times New Roman" pitchFamily="18" charset="0"/>
                <a:cs typeface="Times New Roman" pitchFamily="18" charset="0"/>
              </a:rPr>
              <a:t>Mình tin rằng theo gương ba... nỗi đau này.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411480" y="2514600"/>
            <a:ext cx="119329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u="sng">
                <a:latin typeface="Times New Roman" pitchFamily="18" charset="0"/>
                <a:cs typeface="Times New Roman" pitchFamily="18" charset="0"/>
              </a:rPr>
              <a:t>An ủi, động viên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5400" b="1" i="1">
                <a:latin typeface="Times New Roman" pitchFamily="18" charset="0"/>
                <a:cs typeface="Times New Roman" pitchFamily="18" charset="0"/>
              </a:rPr>
              <a:t>Bên cạnh Hồng còn có má, có chú bác và có cả những người bạn thân mới như mình.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514350" y="838200"/>
            <a:ext cx="1152144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Nêu tác dụng của những dòng mở đầu và kết thúc bức thư?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8610" y="381001"/>
            <a:ext cx="1162431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- D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òng mở đầu 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có t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ác dụng là cho biết địa điểm thời gian viết thư, lời chào hỏi người nhận thư 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- D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òng cuối 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có t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ác dụng ghi rõ cho ta biết lời chúc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 hoặc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 lời nhắn, kí tên, ghi rõ họ tên người viết thư.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Hình Chữ nhật 3"/>
          <p:cNvSpPr>
            <a:spLocks noChangeArrowheads="1"/>
          </p:cNvSpPr>
          <p:nvPr/>
        </p:nvSpPr>
        <p:spPr bwMode="auto">
          <a:xfrm>
            <a:off x="308611" y="609601"/>
            <a:ext cx="85555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 thư nói lên nội dung gì?</a:t>
            </a:r>
          </a:p>
        </p:txBody>
      </p:sp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838200" y="1981200"/>
            <a:ext cx="104775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Bức thư nói lên nỗi lòng thương bạn, muốn chia sẻ </a:t>
            </a:r>
            <a:r>
              <a:rPr lang="vi-VN" sz="5400" b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 bạn bớt đau 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buồn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Hình Chữ nhật 3"/>
          <p:cNvSpPr>
            <a:spLocks noChangeArrowheads="1"/>
          </p:cNvSpPr>
          <p:nvPr/>
        </p:nvSpPr>
        <p:spPr bwMode="auto">
          <a:xfrm>
            <a:off x="457200" y="304800"/>
            <a:ext cx="104927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em gặp những ng</a:t>
            </a:r>
            <a:r>
              <a:rPr 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hoàn cảnh nh</a:t>
            </a:r>
            <a:r>
              <a:rPr 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Hồng ở trong bài thì em sẽ làm gì?</a:t>
            </a:r>
          </a:p>
        </p:txBody>
      </p:sp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617220" y="2819400"/>
            <a:ext cx="104927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Em sẽ viết th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 viên, chia sẻ nỗi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au của ng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, của bạn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 và vận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 mọi ng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 cùng tham gia ủng hộ từ thiện.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Hình Chữ nhật 3"/>
          <p:cNvSpPr>
            <a:spLocks noChangeArrowheads="1"/>
          </p:cNvSpPr>
          <p:nvPr/>
        </p:nvSpPr>
        <p:spPr bwMode="auto">
          <a:xfrm>
            <a:off x="228600" y="1219200"/>
            <a:ext cx="11811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ộp_Văn_Bản 3"/>
          <p:cNvSpPr txBox="1">
            <a:spLocks noChangeArrowheads="1"/>
          </p:cNvSpPr>
          <p:nvPr/>
        </p:nvSpPr>
        <p:spPr bwMode="auto">
          <a:xfrm>
            <a:off x="0" y="228601"/>
            <a:ext cx="1234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u="sng" dirty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Hộp_Văn_Bản 4"/>
          <p:cNvSpPr txBox="1">
            <a:spLocks noChangeArrowheads="1"/>
          </p:cNvSpPr>
          <p:nvPr/>
        </p:nvSpPr>
        <p:spPr bwMode="auto">
          <a:xfrm>
            <a:off x="1752600" y="1828800"/>
            <a:ext cx="93611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3524250" cy="276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3575" y="1524000"/>
            <a:ext cx="8755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Vladimir Script" pitchFamily="66" charset="0"/>
              </a:rPr>
              <a:t>Chào</a:t>
            </a:r>
            <a:r>
              <a:rPr lang="en-US" sz="9600" dirty="0" smtClean="0">
                <a:solidFill>
                  <a:srgbClr val="FF0000"/>
                </a:solidFill>
                <a:latin typeface="Vladimir Script" pitchFamily="66" charset="0"/>
              </a:rPr>
              <a:t> tam </a:t>
            </a:r>
            <a:r>
              <a:rPr lang="en-US" sz="9600" dirty="0" err="1" smtClean="0">
                <a:solidFill>
                  <a:srgbClr val="FF0000"/>
                </a:solidFill>
                <a:latin typeface="Vladimir Script" pitchFamily="66" charset="0"/>
              </a:rPr>
              <a:t>biêt</a:t>
            </a:r>
            <a:r>
              <a:rPr lang="en-US" sz="9600" dirty="0" smtClean="0">
                <a:solidFill>
                  <a:srgbClr val="FF0000"/>
                </a:solidFill>
                <a:latin typeface="Vladimir Script" pitchFamily="66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Vladimir Script" pitchFamily="66" charset="0"/>
              </a:rPr>
              <a:t>các</a:t>
            </a:r>
            <a:r>
              <a:rPr lang="en-US" sz="9600" dirty="0" smtClean="0">
                <a:solidFill>
                  <a:srgbClr val="FF0000"/>
                </a:solidFill>
                <a:latin typeface="Vladimir Script" pitchFamily="66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Vladimir Script" pitchFamily="66" charset="0"/>
              </a:rPr>
              <a:t>em</a:t>
            </a:r>
            <a:endParaRPr lang="en-US" sz="9600" dirty="0">
              <a:solidFill>
                <a:srgbClr val="FF0000"/>
              </a:solidFill>
              <a:latin typeface="Vladimir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7780" y="2134850"/>
            <a:ext cx="3738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.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133600"/>
            <a:ext cx="3738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97164748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Hình Chữ nhật 1"/>
          <p:cNvSpPr>
            <a:spLocks noChangeArrowheads="1"/>
          </p:cNvSpPr>
          <p:nvPr/>
        </p:nvSpPr>
        <p:spPr bwMode="auto">
          <a:xfrm>
            <a:off x="533400" y="1295400"/>
            <a:ext cx="1120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charset="0"/>
              </a:rPr>
              <a:t>Bài văn </a:t>
            </a:r>
            <a:r>
              <a:rPr lang="en-US" sz="4800" b="1" smtClean="0">
                <a:solidFill>
                  <a:srgbClr val="FF0000"/>
                </a:solidFill>
                <a:latin typeface="Arial" charset="0"/>
              </a:rPr>
              <a:t>có thể </a:t>
            </a:r>
            <a:r>
              <a:rPr lang="en-US" sz="4800" b="1">
                <a:solidFill>
                  <a:srgbClr val="FF0000"/>
                </a:solidFill>
                <a:latin typeface="Arial" charset="0"/>
              </a:rPr>
              <a:t>chia làm mấy đoạn?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>
            <a:spLocks noChangeArrowheads="1"/>
          </p:cNvSpPr>
          <p:nvPr/>
        </p:nvSpPr>
        <p:spPr bwMode="auto">
          <a:xfrm>
            <a:off x="457200" y="381000"/>
            <a:ext cx="11109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Bài v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có thể chia 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làm 3 đoạn</a:t>
            </a:r>
          </a:p>
        </p:txBody>
      </p:sp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457200" y="1828800"/>
            <a:ext cx="11371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Đoạn 1: Từ đầu đến </a:t>
            </a:r>
            <a:r>
              <a:rPr lang="en-US" sz="5400" b="1" i="1">
                <a:latin typeface="Times New Roman" pitchFamily="18" charset="0"/>
                <a:cs typeface="Times New Roman" pitchFamily="18" charset="0"/>
              </a:rPr>
              <a:t>chia buồn với bạn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533400" y="3048000"/>
            <a:ext cx="11521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Đoạn 2: Tiếp theo đến </a:t>
            </a:r>
            <a:r>
              <a:rPr lang="en-US" sz="5400" b="1" i="1">
                <a:latin typeface="Times New Roman" pitchFamily="18" charset="0"/>
                <a:cs typeface="Times New Roman" pitchFamily="18" charset="0"/>
              </a:rPr>
              <a:t>những người bạn mới như mình.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685800" y="4876800"/>
            <a:ext cx="63401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Đoạn 3: Phần còn lại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Hình Chữ nhật 12"/>
          <p:cNvSpPr>
            <a:spLocks noChangeArrowheads="1"/>
          </p:cNvSpPr>
          <p:nvPr/>
        </p:nvSpPr>
        <p:spPr bwMode="auto">
          <a:xfrm>
            <a:off x="533400" y="31955"/>
            <a:ext cx="32816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987240"/>
            <a:ext cx="10904220" cy="2169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tai,….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04800" y="3581400"/>
            <a:ext cx="1124331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153400" y="3810000"/>
            <a:ext cx="228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81600" y="4569261"/>
            <a:ext cx="228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17220" y="1219201"/>
            <a:ext cx="10904220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Giải nghĩa từ: </a:t>
            </a:r>
          </a:p>
        </p:txBody>
      </p:sp>
      <p:sp>
        <p:nvSpPr>
          <p:cNvPr id="5133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7220" y="2057401"/>
            <a:ext cx="1028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134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8610" y="2743201"/>
            <a:ext cx="1234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37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05740" y="3581401"/>
            <a:ext cx="1234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phục: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5133" grpId="0"/>
      <p:bldP spid="5134" grpId="0"/>
      <p:bldP spid="5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hungtay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317500"/>
            <a:ext cx="5657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lu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" y="3333750"/>
            <a:ext cx="56578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20748201_images1425384_maybay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365125"/>
            <a:ext cx="4886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70810Lu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0806" y="3505201"/>
            <a:ext cx="504063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64294" y="95250"/>
            <a:ext cx="12155805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10-cu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7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MG_1645_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617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ienungho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60693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TTHIEN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9330" y="3276600"/>
            <a:ext cx="627507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85725" y="114300"/>
            <a:ext cx="12155805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1447800"/>
            <a:ext cx="1234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Bạn Lương biết bạn Hồng từ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nào</a:t>
            </a:r>
            <a:r>
              <a:rPr 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8610" y="3124200"/>
            <a:ext cx="1234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Bạn Lương biết bạn Hồng khi đọc báo Thiếu niên Tiền Phong.</a:t>
            </a:r>
            <a:endParaRPr lang="vi-VN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205740" y="228601"/>
            <a:ext cx="116243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58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10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68&quot;/&gt;&lt;/object&gt;&lt;object type=&quot;3&quot; unique_id=&quot;10189&quot;&gt;&lt;property id=&quot;20148&quot; value=&quot;5&quot;/&gt;&lt;property id=&quot;20300&quot; value=&quot;Slide 6&quot;/&gt;&lt;property id=&quot;20307&quot; value=&quot;271&quot;/&gt;&lt;/object&gt;&lt;object type=&quot;3&quot; unique_id=&quot;10322&quot;&gt;&lt;property id=&quot;20148&quot; value=&quot;5&quot;/&gt;&lt;property id=&quot;20300&quot; value=&quot;Slide 8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556</TotalTime>
  <Words>484</Words>
  <Application>Microsoft Office PowerPoint</Application>
  <PresentationFormat>Custom</PresentationFormat>
  <Paragraphs>41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NGON_HANH</dc:creator>
  <cp:lastModifiedBy>WIN</cp:lastModifiedBy>
  <cp:revision>115</cp:revision>
  <dcterms:created xsi:type="dcterms:W3CDTF">2011-08-25T13:10:50Z</dcterms:created>
  <dcterms:modified xsi:type="dcterms:W3CDTF">2021-10-03T11:55:14Z</dcterms:modified>
</cp:coreProperties>
</file>